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</p:sldIdLst>
  <p:sldSz cx="12192000" cy="68580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Arial Unicode MS" pitchFamily="34" charset="-128"/>
      <p:regular r:id="rId1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 autoAdjust="0"/>
    <p:restoredTop sz="90772"/>
  </p:normalViewPr>
  <p:slideViewPr>
    <p:cSldViewPr snapToObjects="1" showGuides="1">
      <p:cViewPr>
        <p:scale>
          <a:sx n="66" d="100"/>
          <a:sy n="66" d="100"/>
        </p:scale>
        <p:origin x="-40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rgbClr val="1A31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lor2_shape2"/>
          <p:cNvCxnSpPr/>
          <p:nvPr userDrawn="1"/>
        </p:nvCxnSpPr>
        <p:spPr>
          <a:xfrm>
            <a:off x="2286141" y="3876378"/>
            <a:ext cx="7613527" cy="0"/>
          </a:xfrm>
          <a:prstGeom prst="line">
            <a:avLst/>
          </a:prstGeom>
          <a:ln w="38100">
            <a:solidFill>
              <a:srgbClr val="EC2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lor2_shape1"/>
          <p:cNvCxnSpPr/>
          <p:nvPr userDrawn="1"/>
        </p:nvCxnSpPr>
        <p:spPr>
          <a:xfrm>
            <a:off x="2286141" y="2856008"/>
            <a:ext cx="7613527" cy="0"/>
          </a:xfrm>
          <a:prstGeom prst="line">
            <a:avLst/>
          </a:prstGeom>
          <a:ln w="38100">
            <a:solidFill>
              <a:srgbClr val="EC2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1948296" y="2856008"/>
            <a:ext cx="8308912" cy="1020666"/>
          </a:xfrm>
          <a:prstGeom prst="rect">
            <a:avLst/>
          </a:prstGeom>
        </p:spPr>
        <p:txBody>
          <a:bodyPr anchor="ctr"/>
          <a:lstStyle>
            <a:lvl1pPr algn="ctr">
              <a:defRPr lang="ru-RU" sz="3600" kern="1200" cap="all" baseline="0" dirty="0">
                <a:solidFill>
                  <a:schemeClr val="bg1"/>
                </a:solidFill>
                <a:latin typeface="Bebas Neue Bold" pitchFamily="34" charset="-52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Presentation name</a:t>
            </a:r>
            <a:endParaRPr lang="ru-RU" dirty="0"/>
          </a:p>
        </p:txBody>
      </p:sp>
      <p:sp>
        <p:nvSpPr>
          <p:cNvPr id="1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1257300" y="4202110"/>
            <a:ext cx="9677400" cy="124313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ru-RU" sz="2800" kern="1200" dirty="0">
                <a:solidFill>
                  <a:schemeClr val="bg1"/>
                </a:solidFill>
                <a:latin typeface="Bebas Neue Regular" pitchFamily="50" charset="-52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text here</a:t>
            </a:r>
            <a:endParaRPr lang="ru-RU" dirty="0"/>
          </a:p>
        </p:txBody>
      </p:sp>
      <p:pic>
        <p:nvPicPr>
          <p:cNvPr id="17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56" y="6251743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1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or1_shape3"/>
          <p:cNvSpPr/>
          <p:nvPr userDrawn="1"/>
        </p:nvSpPr>
        <p:spPr>
          <a:xfrm>
            <a:off x="0" y="6721476"/>
            <a:ext cx="12192000" cy="13652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color1_shape1"/>
          <p:cNvSpPr/>
          <p:nvPr userDrawn="1"/>
        </p:nvSpPr>
        <p:spPr>
          <a:xfrm>
            <a:off x="0" y="-22222"/>
            <a:ext cx="12192000" cy="13652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821523" y="339523"/>
            <a:ext cx="10543222" cy="793317"/>
          </a:xfrm>
          <a:prstGeom prst="rect">
            <a:avLst/>
          </a:prstGeom>
        </p:spPr>
        <p:txBody>
          <a:bodyPr/>
          <a:lstStyle>
            <a:lvl1pPr>
              <a:defRPr lang="ru-RU" sz="4400" kern="1200" cap="all" baseline="0" dirty="0">
                <a:solidFill>
                  <a:srgbClr val="1A315C"/>
                </a:solidFill>
                <a:latin typeface="Bebas Neue Bold" pitchFamily="34" charset="-52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</a:t>
            </a:r>
            <a:endParaRPr lang="ru-RU" dirty="0"/>
          </a:p>
        </p:txBody>
      </p:sp>
      <p:sp>
        <p:nvSpPr>
          <p:cNvPr id="13" name="text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643182"/>
            <a:ext cx="10526545" cy="43205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 smtClean="0">
                <a:solidFill>
                  <a:srgbClr val="1A315C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ru-RU" dirty="0"/>
          </a:p>
        </p:txBody>
      </p:sp>
      <p:pic>
        <p:nvPicPr>
          <p:cNvPr id="14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56" y="6251743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65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or1_shape2"/>
          <p:cNvSpPr/>
          <p:nvPr userDrawn="1"/>
        </p:nvSpPr>
        <p:spPr>
          <a:xfrm>
            <a:off x="0" y="6721476"/>
            <a:ext cx="12192000" cy="13652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color1_shape1"/>
          <p:cNvSpPr/>
          <p:nvPr userDrawn="1"/>
        </p:nvSpPr>
        <p:spPr>
          <a:xfrm>
            <a:off x="0" y="-22222"/>
            <a:ext cx="12192000" cy="13652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827254" y="721471"/>
            <a:ext cx="10526545" cy="528666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cap="all" baseline="0" dirty="0">
                <a:solidFill>
                  <a:srgbClr val="1A315C"/>
                </a:solidFill>
                <a:latin typeface="Bebas Neue Bold" pitchFamily="34" charset="-52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Hero text </a:t>
            </a:r>
            <a:endParaRPr lang="ru-RU" dirty="0"/>
          </a:p>
        </p:txBody>
      </p:sp>
      <p:pic>
        <p:nvPicPr>
          <p:cNvPr id="12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56" y="6251743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76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or1_shape4"/>
          <p:cNvSpPr/>
          <p:nvPr userDrawn="1"/>
        </p:nvSpPr>
        <p:spPr>
          <a:xfrm>
            <a:off x="0" y="6721476"/>
            <a:ext cx="12192000" cy="13652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color1_shape2"/>
          <p:cNvSpPr/>
          <p:nvPr userDrawn="1"/>
        </p:nvSpPr>
        <p:spPr>
          <a:xfrm>
            <a:off x="0" y="-22222"/>
            <a:ext cx="12192000" cy="13652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itle"/>
          <p:cNvSpPr>
            <a:spLocks noGrp="1"/>
          </p:cNvSpPr>
          <p:nvPr>
            <p:ph type="title" hasCustomPrompt="1"/>
          </p:nvPr>
        </p:nvSpPr>
        <p:spPr>
          <a:xfrm>
            <a:off x="824334" y="339523"/>
            <a:ext cx="10529466" cy="793317"/>
          </a:xfrm>
          <a:prstGeom prst="rect">
            <a:avLst/>
          </a:prstGeom>
        </p:spPr>
        <p:txBody>
          <a:bodyPr/>
          <a:lstStyle>
            <a:lvl1pPr>
              <a:defRPr lang="ru-RU" sz="4400" kern="1200" cap="all" baseline="0" dirty="0">
                <a:solidFill>
                  <a:srgbClr val="1A315C"/>
                </a:solidFill>
                <a:latin typeface="Bebas Neue Bold" pitchFamily="34" charset="-52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</a:t>
            </a:r>
            <a:endParaRPr lang="ru-RU" dirty="0"/>
          </a:p>
        </p:txBody>
      </p:sp>
      <p:sp>
        <p:nvSpPr>
          <p:cNvPr id="12" name="text"/>
          <p:cNvSpPr>
            <a:spLocks noGrp="1"/>
          </p:cNvSpPr>
          <p:nvPr>
            <p:ph type="body" sz="quarter" idx="12"/>
          </p:nvPr>
        </p:nvSpPr>
        <p:spPr>
          <a:xfrm>
            <a:off x="838200" y="1527968"/>
            <a:ext cx="4508909" cy="4436269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baseline="0">
                <a:solidFill>
                  <a:srgbClr val="1A315C"/>
                </a:solidFill>
                <a:latin typeface="+mn-lt"/>
              </a:defRPr>
            </a:lvl1pPr>
            <a:lvl2pPr>
              <a:defRPr>
                <a:solidFill>
                  <a:srgbClr val="1A315C"/>
                </a:solidFill>
                <a:latin typeface="Circe" panose="020B0502020203020203" pitchFamily="34" charset="-52"/>
              </a:defRPr>
            </a:lvl2pPr>
            <a:lvl3pPr>
              <a:defRPr>
                <a:solidFill>
                  <a:srgbClr val="1A315C"/>
                </a:solidFill>
                <a:latin typeface="Circe" panose="020B0502020203020203" pitchFamily="34" charset="-52"/>
              </a:defRPr>
            </a:lvl3pPr>
            <a:lvl4pPr>
              <a:defRPr>
                <a:solidFill>
                  <a:srgbClr val="1A315C"/>
                </a:solidFill>
                <a:latin typeface="Circe" panose="020B0502020203020203" pitchFamily="34" charset="-52"/>
              </a:defRPr>
            </a:lvl4pPr>
            <a:lvl5pPr>
              <a:defRPr>
                <a:solidFill>
                  <a:srgbClr val="1A315C"/>
                </a:solidFill>
                <a:latin typeface="Circe" panose="020B0502020203020203" pitchFamily="34" charset="-52"/>
              </a:defRPr>
            </a:lvl5pPr>
          </a:lstStyle>
          <a:p>
            <a:pPr lvl="0"/>
            <a:endParaRPr lang="ru-RU" dirty="0"/>
          </a:p>
        </p:txBody>
      </p:sp>
      <p:sp>
        <p:nvSpPr>
          <p:cNvPr id="11" name="picture_placeholder"/>
          <p:cNvSpPr>
            <a:spLocks noGrp="1"/>
          </p:cNvSpPr>
          <p:nvPr>
            <p:ph type="pic" sz="quarter" idx="13" hasCustomPrompt="1"/>
          </p:nvPr>
        </p:nvSpPr>
        <p:spPr>
          <a:xfrm>
            <a:off x="5462588" y="1527968"/>
            <a:ext cx="5891212" cy="44362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ru-RU" sz="2800" kern="1200" dirty="0">
                <a:solidFill>
                  <a:srgbClr val="1A315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Picture</a:t>
            </a:r>
            <a:endParaRPr lang="ru-RU" dirty="0"/>
          </a:p>
        </p:txBody>
      </p:sp>
      <p:pic>
        <p:nvPicPr>
          <p:cNvPr id="15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56" y="6251743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5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800256" y="339523"/>
            <a:ext cx="10553543" cy="793317"/>
          </a:xfrm>
          <a:prstGeom prst="rect">
            <a:avLst/>
          </a:prstGeom>
        </p:spPr>
        <p:txBody>
          <a:bodyPr/>
          <a:lstStyle>
            <a:lvl1pPr>
              <a:defRPr lang="ru-RU" sz="4400" kern="1200" cap="all" baseline="0" dirty="0">
                <a:solidFill>
                  <a:srgbClr val="1A315C"/>
                </a:solidFill>
                <a:latin typeface="Bebas Neue Bold" pitchFamily="34" charset="-52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</a:t>
            </a:r>
            <a:endParaRPr lang="ru-RU" dirty="0"/>
          </a:p>
        </p:txBody>
      </p:sp>
      <p:sp>
        <p:nvSpPr>
          <p:cNvPr id="11" name="picture_placeholder"/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1585576"/>
            <a:ext cx="10515600" cy="4378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ru-RU" sz="2800" kern="1200" dirty="0">
                <a:solidFill>
                  <a:srgbClr val="1A315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Picture</a:t>
            </a:r>
            <a:endParaRPr lang="ru-RU" dirty="0"/>
          </a:p>
        </p:txBody>
      </p:sp>
      <p:sp>
        <p:nvSpPr>
          <p:cNvPr id="13" name="color1_shape4"/>
          <p:cNvSpPr/>
          <p:nvPr userDrawn="1"/>
        </p:nvSpPr>
        <p:spPr>
          <a:xfrm>
            <a:off x="0" y="6721476"/>
            <a:ext cx="12192000" cy="13652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color1_shape2"/>
          <p:cNvSpPr/>
          <p:nvPr userDrawn="1"/>
        </p:nvSpPr>
        <p:spPr>
          <a:xfrm>
            <a:off x="0" y="-22222"/>
            <a:ext cx="12192000" cy="136524"/>
          </a:xfrm>
          <a:prstGeom prst="rect">
            <a:avLst/>
          </a:prstGeom>
          <a:solidFill>
            <a:srgbClr val="1A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56" y="6251743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23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rgbClr val="1A31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 userDrawn="1">
            <p:ph type="title" hasCustomPrompt="1"/>
          </p:nvPr>
        </p:nvSpPr>
        <p:spPr>
          <a:xfrm>
            <a:off x="1660261" y="2857500"/>
            <a:ext cx="8865286" cy="1018878"/>
          </a:xfrm>
          <a:prstGeom prst="rect">
            <a:avLst/>
          </a:prstGeom>
        </p:spPr>
        <p:txBody>
          <a:bodyPr anchor="ctr"/>
          <a:lstStyle>
            <a:lvl1pPr algn="ctr">
              <a:defRPr lang="ru-RU" sz="4000" kern="1200" cap="all" baseline="0" dirty="0" smtClean="0">
                <a:solidFill>
                  <a:schemeClr val="bg1"/>
                </a:solidFill>
                <a:latin typeface="Bebas Neue Bold" pitchFamily="34" charset="-52"/>
                <a:ea typeface="+mj-ea"/>
                <a:cs typeface="+mj-cs"/>
              </a:defRPr>
            </a:lvl1pPr>
          </a:lstStyle>
          <a:p>
            <a:r>
              <a:rPr lang="en-US" dirty="0" smtClean="0"/>
              <a:t>Thank you!</a:t>
            </a:r>
            <a:endParaRPr lang="ru-RU" dirty="0"/>
          </a:p>
        </p:txBody>
      </p:sp>
      <p:cxnSp>
        <p:nvCxnSpPr>
          <p:cNvPr id="11" name="color2_shape2"/>
          <p:cNvCxnSpPr/>
          <p:nvPr userDrawn="1"/>
        </p:nvCxnSpPr>
        <p:spPr>
          <a:xfrm>
            <a:off x="2286141" y="3876378"/>
            <a:ext cx="7613527" cy="0"/>
          </a:xfrm>
          <a:prstGeom prst="line">
            <a:avLst/>
          </a:prstGeom>
          <a:ln w="38100">
            <a:solidFill>
              <a:srgbClr val="EC2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lor2_shape1"/>
          <p:cNvCxnSpPr/>
          <p:nvPr userDrawn="1"/>
        </p:nvCxnSpPr>
        <p:spPr>
          <a:xfrm>
            <a:off x="2286141" y="2856008"/>
            <a:ext cx="7613527" cy="0"/>
          </a:xfrm>
          <a:prstGeom prst="line">
            <a:avLst/>
          </a:prstGeom>
          <a:ln w="38100">
            <a:solidFill>
              <a:srgbClr val="EC2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56" y="6251743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59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02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3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226" y="548650"/>
            <a:ext cx="9332334" cy="2246673"/>
          </a:xfrm>
        </p:spPr>
        <p:txBody>
          <a:bodyPr/>
          <a:lstStyle/>
          <a:p>
            <a:pPr marL="185420" marR="187325">
              <a:spcBef>
                <a:spcPts val="5"/>
              </a:spcBef>
            </a:pPr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ВОЗМОЖНОСТИ И РИСКИ ОБУЧЕНИЯ ДЕТЕЙ МИГРАНТОВ  ИЗ БЛИЖНЕГО ЗАРУБЕЖЬЯ В ОБЩЕОБРАЗОВАТЕЛЬНОЙ ШКОЛЕ.</a:t>
            </a:r>
            <a:r>
              <a:rPr lang="ru-RU" sz="4800" b="1" dirty="0">
                <a:latin typeface="Times New Roman"/>
                <a:ea typeface="Times New Roman"/>
              </a:rPr>
              <a:t/>
            </a:r>
            <a:br>
              <a:rPr lang="ru-RU" sz="4800" b="1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59074" y="4202110"/>
            <a:ext cx="5875626" cy="1243135"/>
          </a:xfrm>
        </p:spPr>
        <p:txBody>
          <a:bodyPr/>
          <a:lstStyle/>
          <a:p>
            <a:r>
              <a:rPr lang="ru-RU" dirty="0" err="1" smtClean="0"/>
              <a:t>Кинькова</a:t>
            </a:r>
            <a:r>
              <a:rPr lang="ru-RU" dirty="0" smtClean="0"/>
              <a:t> К.Г. учитель начальных классов МБОУ СОШ 18 </a:t>
            </a:r>
            <a:r>
              <a:rPr lang="ru-RU" dirty="0" err="1" smtClean="0"/>
              <a:t>г.о.Химки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32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98120" marR="197485" indent="449580" algn="ctr">
              <a:lnSpc>
                <a:spcPct val="120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Образовательная</a:t>
            </a:r>
            <a:r>
              <a:rPr lang="ru-RU" sz="1600" b="1" i="1" u="sng" spc="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</a:t>
            </a: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среда  является  </a:t>
            </a:r>
            <a:r>
              <a:rPr lang="ru-RU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одним </a:t>
            </a: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из  важных  </a:t>
            </a:r>
            <a:r>
              <a:rPr lang="ru-RU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условий </a:t>
            </a: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успешной </a:t>
            </a:r>
            <a:r>
              <a:rPr lang="ru-RU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интеграции </a:t>
            </a: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мигрантов</a:t>
            </a:r>
            <a:r>
              <a:rPr lang="ru-RU" sz="1600" b="1" i="1" u="sng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</a:t>
            </a: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</a:t>
            </a:r>
            <a:r>
              <a:rPr lang="ru-RU" sz="1600" b="1" i="1" u="sng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</a:t>
            </a: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социум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marL="483870" marR="194945" indent="-285750" algn="just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b="1" i="1" dirty="0" smtClean="0">
                <a:latin typeface="Times New Roman"/>
                <a:ea typeface="Times New Roman"/>
              </a:rPr>
              <a:t>Миграция</a:t>
            </a:r>
            <a:r>
              <a:rPr lang="ru-RU" sz="1800" b="1" i="1" spc="5" dirty="0" smtClean="0">
                <a:latin typeface="Times New Roman"/>
                <a:ea typeface="Times New Roman"/>
              </a:rPr>
              <a:t> </a:t>
            </a:r>
            <a:r>
              <a:rPr lang="ru-RU" sz="1800" b="1" i="1" dirty="0">
                <a:latin typeface="Times New Roman"/>
                <a:ea typeface="Times New Roman"/>
              </a:rPr>
              <a:t>населения</a:t>
            </a:r>
            <a:r>
              <a:rPr lang="ru-RU" sz="1800" b="1" i="1" spc="4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(от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лат.</a:t>
            </a:r>
            <a:r>
              <a:rPr lang="ru-RU" sz="1800" i="1" spc="90" dirty="0">
                <a:latin typeface="Times New Roman"/>
                <a:ea typeface="Times New Roman"/>
              </a:rPr>
              <a:t> </a:t>
            </a:r>
            <a:r>
              <a:rPr lang="ru-RU" sz="1800" i="1" dirty="0" err="1">
                <a:latin typeface="Times New Roman"/>
                <a:ea typeface="Times New Roman"/>
              </a:rPr>
              <a:t>migratio</a:t>
            </a:r>
            <a:r>
              <a:rPr lang="ru-RU" sz="1800" i="1" spc="10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–</a:t>
            </a:r>
            <a:r>
              <a:rPr lang="ru-RU" sz="1800" i="1" spc="1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переселение)</a:t>
            </a:r>
            <a:r>
              <a:rPr lang="ru-RU" sz="1800" i="1" spc="11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–</a:t>
            </a:r>
            <a:r>
              <a:rPr lang="ru-RU" sz="1800" i="1" spc="1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переселение</a:t>
            </a:r>
            <a:r>
              <a:rPr lang="ru-RU" sz="1800" i="1" spc="11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людей</a:t>
            </a:r>
            <a:r>
              <a:rPr lang="ru-RU" sz="1800" i="1" spc="10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из</a:t>
            </a:r>
            <a:r>
              <a:rPr lang="ru-RU" sz="1800" i="1" spc="9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одного</a:t>
            </a:r>
            <a:r>
              <a:rPr lang="ru-RU" sz="1800" i="1" spc="1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региона</a:t>
            </a:r>
            <a:r>
              <a:rPr lang="ru-RU" sz="1800" i="1" spc="-38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в другой, в ряде случаев большими группами и на большие расстояния. Мигранты, т. е. люди-переселенцы из других регионов, прибывают в другие страны для решения вопросов трудоустройства, получения</a:t>
            </a:r>
            <a:r>
              <a:rPr lang="ru-RU" sz="1800" i="1" spc="-1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образования, улучшения</a:t>
            </a:r>
            <a:r>
              <a:rPr lang="ru-RU" sz="1800" i="1" spc="-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условий</a:t>
            </a:r>
            <a:r>
              <a:rPr lang="ru-RU" sz="1800" i="1" spc="-1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жизнедеятельности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и</a:t>
            </a:r>
            <a:r>
              <a:rPr lang="ru-RU" sz="1800" i="1" spc="-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т.</a:t>
            </a:r>
            <a:r>
              <a:rPr lang="ru-RU" sz="1800" i="1" spc="-2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д</a:t>
            </a:r>
            <a:r>
              <a:rPr lang="ru-RU" sz="1800" i="1" dirty="0" smtClean="0">
                <a:latin typeface="Times New Roman"/>
                <a:ea typeface="Times New Roman"/>
              </a:rPr>
              <a:t>.</a:t>
            </a:r>
            <a:r>
              <a:rPr lang="ru-RU" sz="1800" dirty="0" smtClean="0"/>
              <a:t> </a:t>
            </a:r>
          </a:p>
          <a:p>
            <a:pPr marL="198120" marR="194945" algn="just">
              <a:lnSpc>
                <a:spcPct val="120000"/>
              </a:lnSpc>
              <a:spcAft>
                <a:spcPts val="0"/>
              </a:spcAft>
            </a:pPr>
            <a:endParaRPr lang="ru-RU" sz="1800" dirty="0" smtClean="0"/>
          </a:p>
          <a:p>
            <a:pPr marL="483870" marR="194945" indent="-285750" algn="just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b="1" i="1" dirty="0" err="1" smtClean="0">
                <a:latin typeface="Times New Roman"/>
                <a:ea typeface="Times New Roman"/>
              </a:rPr>
              <a:t>Поликультурность</a:t>
            </a:r>
            <a:r>
              <a:rPr lang="ru-RU" sz="1800" i="1" dirty="0" smtClean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как совокупность представителей различных</a:t>
            </a:r>
            <a:r>
              <a:rPr lang="ru-RU" sz="1800" i="1" spc="-38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национальных культур, живущих на одной территории, всегда была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одной</a:t>
            </a:r>
            <a:r>
              <a:rPr lang="ru-RU" sz="1800" i="1" spc="3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из</a:t>
            </a:r>
            <a:r>
              <a:rPr lang="ru-RU" sz="1800" i="1" spc="31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важнейших</a:t>
            </a:r>
            <a:r>
              <a:rPr lang="ru-RU" sz="1800" i="1" spc="31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характеристик</a:t>
            </a:r>
            <a:r>
              <a:rPr lang="ru-RU" sz="1800" i="1" spc="31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российского</a:t>
            </a:r>
            <a:r>
              <a:rPr lang="ru-RU" sz="1800" i="1" spc="32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общества.</a:t>
            </a:r>
            <a:r>
              <a:rPr lang="ru-RU" sz="1800" spc="305" dirty="0">
                <a:latin typeface="Times New Roman"/>
                <a:ea typeface="Times New Roman"/>
              </a:rPr>
              <a:t> </a:t>
            </a:r>
            <a:endParaRPr lang="ru-RU" sz="1800" spc="305" dirty="0" smtClean="0">
              <a:latin typeface="Times New Roman"/>
              <a:ea typeface="Times New Roman"/>
            </a:endParaRPr>
          </a:p>
          <a:p>
            <a:pPr marL="198120" marR="194945" algn="just">
              <a:lnSpc>
                <a:spcPct val="120000"/>
              </a:lnSpc>
              <a:spcAft>
                <a:spcPts val="0"/>
              </a:spcAft>
            </a:pPr>
            <a:endParaRPr lang="ru-RU" sz="1800" spc="305" dirty="0" smtClean="0">
              <a:latin typeface="Times New Roman"/>
              <a:ea typeface="Times New Roman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1800" spc="305" dirty="0" smtClean="0">
                <a:latin typeface="Times New Roman"/>
              </a:rPr>
              <a:t> </a:t>
            </a:r>
            <a:r>
              <a:rPr lang="ru-RU" sz="1800" b="1" i="1" dirty="0" smtClean="0">
                <a:latin typeface="Times New Roman"/>
                <a:ea typeface="Times New Roman"/>
              </a:rPr>
              <a:t>Дети-билингвы</a:t>
            </a:r>
            <a:r>
              <a:rPr lang="ru-RU" sz="1800" i="1" dirty="0" smtClean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– это дети, одинаково хорошо владеющие как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своим родным языком, так и другим языком.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smtClean="0">
                <a:latin typeface="Times New Roman"/>
              </a:rPr>
              <a:t> . </a:t>
            </a:r>
          </a:p>
          <a:p>
            <a:r>
              <a:rPr lang="ru-RU" sz="1800" i="1" u="sng" dirty="0" smtClean="0">
                <a:latin typeface="Times New Roman"/>
                <a:ea typeface="Times New Roman"/>
              </a:rPr>
              <a:t>             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i="1" dirty="0">
                <a:latin typeface="Times New Roman"/>
                <a:ea typeface="Times New Roman"/>
              </a:rPr>
              <a:t> </a:t>
            </a:r>
            <a:r>
              <a:rPr lang="ru-RU" sz="1800" i="1" dirty="0" smtClean="0">
                <a:latin typeface="Times New Roman"/>
                <a:ea typeface="Times New Roman"/>
              </a:rPr>
              <a:t>    </a:t>
            </a:r>
            <a:r>
              <a:rPr lang="ru-RU" sz="1800" b="1" i="1" dirty="0" smtClean="0">
                <a:latin typeface="Times New Roman"/>
                <a:ea typeface="Times New Roman"/>
              </a:rPr>
              <a:t>Дети-</a:t>
            </a:r>
            <a:r>
              <a:rPr lang="ru-RU" sz="1800" b="1" i="1" dirty="0" err="1" smtClean="0">
                <a:latin typeface="Times New Roman"/>
                <a:ea typeface="Times New Roman"/>
              </a:rPr>
              <a:t>инофоны</a:t>
            </a:r>
            <a:r>
              <a:rPr lang="ru-RU" sz="1800" i="1" spc="400" dirty="0" smtClean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–</a:t>
            </a:r>
            <a:r>
              <a:rPr lang="ru-RU" sz="1800" i="1" spc="4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это</a:t>
            </a:r>
            <a:r>
              <a:rPr lang="ru-RU" sz="1800" i="1" spc="4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дети,</a:t>
            </a:r>
            <a:r>
              <a:rPr lang="ru-RU" sz="1800" i="1" spc="4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принадлежащие</a:t>
            </a:r>
            <a:r>
              <a:rPr lang="ru-RU" sz="1800" i="1" spc="4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к</a:t>
            </a:r>
            <a:r>
              <a:rPr lang="ru-RU" sz="1800" i="1" spc="4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иной</a:t>
            </a:r>
            <a:r>
              <a:rPr lang="ru-RU" sz="1800" i="1" spc="4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языковой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и</a:t>
            </a:r>
            <a:r>
              <a:rPr lang="ru-RU" sz="1800" i="1" spc="-2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культурной</a:t>
            </a:r>
            <a:r>
              <a:rPr lang="ru-RU" sz="1800" i="1" spc="5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общности,</a:t>
            </a:r>
            <a:r>
              <a:rPr lang="ru-RU" sz="1800" i="1" spc="5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чем</a:t>
            </a:r>
            <a:r>
              <a:rPr lang="ru-RU" sz="1800" i="1" spc="5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большинство</a:t>
            </a:r>
            <a:r>
              <a:rPr lang="ru-RU" sz="1800" i="1" spc="6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коренного</a:t>
            </a:r>
            <a:r>
              <a:rPr lang="ru-RU" sz="1800" i="1" spc="6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населения</a:t>
            </a:r>
            <a:r>
              <a:rPr lang="ru-RU" sz="1800" i="1" spc="6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страны, в которой они проживают и получают образование, слабо владеющие языком</a:t>
            </a:r>
            <a:r>
              <a:rPr lang="ru-RU" sz="1800" i="1" spc="-1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этой</a:t>
            </a:r>
            <a:r>
              <a:rPr lang="ru-RU" sz="1800" i="1" spc="-1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страны</a:t>
            </a:r>
            <a:r>
              <a:rPr lang="ru-RU" sz="1800" i="1" spc="-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или</a:t>
            </a:r>
            <a:r>
              <a:rPr lang="ru-RU" sz="1800" i="1" spc="-1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вовсе</a:t>
            </a:r>
            <a:r>
              <a:rPr lang="ru-RU" sz="1800" i="1" spc="-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не</a:t>
            </a:r>
            <a:r>
              <a:rPr lang="ru-RU" sz="1800" i="1" spc="-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говорящие на</a:t>
            </a:r>
            <a:r>
              <a:rPr lang="ru-RU" sz="1800" i="1" spc="-1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этом языке.</a:t>
            </a:r>
            <a:endParaRPr lang="ru-RU" sz="1800" dirty="0"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640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838200" y="433436"/>
            <a:ext cx="10526545" cy="5530271"/>
          </a:xfrm>
        </p:spPr>
        <p:txBody>
          <a:bodyPr>
            <a:normAutofit/>
          </a:bodyPr>
          <a:lstStyle/>
          <a:p>
            <a:pPr marL="198120" marR="196850"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Адаптация</a:t>
            </a:r>
            <a:r>
              <a:rPr lang="ru-RU" sz="1800" i="1" dirty="0">
                <a:latin typeface="Times New Roman"/>
                <a:ea typeface="Times New Roman"/>
              </a:rPr>
              <a:t> (от лат. </a:t>
            </a:r>
            <a:r>
              <a:rPr lang="ru-RU" sz="1800" i="1" dirty="0" err="1">
                <a:latin typeface="Times New Roman"/>
                <a:ea typeface="Times New Roman"/>
              </a:rPr>
              <a:t>adapto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–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приспособляю) детей</a:t>
            </a:r>
            <a:r>
              <a:rPr lang="ru-RU" sz="1800" i="1" spc="4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мигрантов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как разновидность социальной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адаптации – это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процесс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активного</a:t>
            </a:r>
            <a:r>
              <a:rPr lang="ru-RU" sz="1800" i="1" spc="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приспособления ребенка к условиям социальной среды, который про-</a:t>
            </a:r>
            <a:r>
              <a:rPr lang="ru-RU" sz="1800" i="1" spc="-385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исходит: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marR="196850" lvl="0" indent="-342900" algn="just">
              <a:lnSpc>
                <a:spcPct val="120000"/>
              </a:lnSpc>
              <a:spcAft>
                <a:spcPts val="0"/>
              </a:spcAft>
              <a:buSzPts val="1600"/>
              <a:buFont typeface="Times New Roman"/>
              <a:buChar char="–"/>
              <a:tabLst>
                <a:tab pos="836295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на </a:t>
            </a:r>
            <a:r>
              <a:rPr lang="ru-RU" sz="1600" b="1" i="1" dirty="0">
                <a:latin typeface="Times New Roman"/>
                <a:ea typeface="Times New Roman"/>
              </a:rPr>
              <a:t>физиологическом уровне</a:t>
            </a:r>
            <a:r>
              <a:rPr lang="ru-RU" sz="1600" i="1" dirty="0">
                <a:latin typeface="Times New Roman"/>
                <a:ea typeface="Times New Roman"/>
              </a:rPr>
              <a:t>, т. е. на уровне приспособления</a:t>
            </a:r>
            <a:r>
              <a:rPr lang="ru-RU" sz="1600" i="1" spc="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организма к новым условиям проживания (например, к условиям изменения</a:t>
            </a:r>
            <a:r>
              <a:rPr lang="ru-RU" sz="1600" i="1" spc="-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температурного режима, режима</a:t>
            </a:r>
            <a:r>
              <a:rPr lang="ru-RU" sz="1600" i="1" spc="-20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смены</a:t>
            </a:r>
            <a:r>
              <a:rPr lang="ru-RU" sz="1600" i="1" spc="-1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дня</a:t>
            </a:r>
            <a:r>
              <a:rPr lang="ru-RU" sz="1600" i="1" spc="-1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и ночи</a:t>
            </a:r>
            <a:r>
              <a:rPr lang="ru-RU" sz="1600" i="1" spc="-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и</a:t>
            </a:r>
            <a:r>
              <a:rPr lang="ru-RU" sz="1600" i="1" spc="-1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др.);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marR="195580" lvl="0" indent="-342900" algn="just">
              <a:lnSpc>
                <a:spcPct val="120000"/>
              </a:lnSpc>
              <a:spcBef>
                <a:spcPts val="315"/>
              </a:spcBef>
              <a:spcAft>
                <a:spcPts val="0"/>
              </a:spcAft>
              <a:buSzPts val="1600"/>
              <a:buFont typeface="Times New Roman"/>
              <a:buChar char="–"/>
              <a:tabLst>
                <a:tab pos="837565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на </a:t>
            </a:r>
            <a:r>
              <a:rPr lang="ru-RU" sz="1600" b="1" i="1" dirty="0">
                <a:latin typeface="Times New Roman"/>
                <a:ea typeface="Times New Roman"/>
              </a:rPr>
              <a:t>психологическом уровне</a:t>
            </a:r>
            <a:r>
              <a:rPr lang="ru-RU" sz="1600" i="1" dirty="0">
                <a:latin typeface="Times New Roman"/>
                <a:ea typeface="Times New Roman"/>
              </a:rPr>
              <a:t>, т. е. на уровне приспособления</a:t>
            </a:r>
            <a:r>
              <a:rPr lang="ru-RU" sz="1600" i="1" spc="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человека к воздействию внешних психологических факторов, в том</a:t>
            </a:r>
            <a:r>
              <a:rPr lang="ru-RU" sz="1600" i="1" spc="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числе</a:t>
            </a:r>
            <a:r>
              <a:rPr lang="ru-RU" sz="1600" i="1" spc="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к принятию/непринятию</a:t>
            </a:r>
            <a:r>
              <a:rPr lang="ru-RU" sz="1600" i="1" spc="-5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в</a:t>
            </a:r>
            <a:r>
              <a:rPr lang="ru-RU" sz="1600" i="1" spc="10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обществе;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marR="198755" lvl="0" indent="-342900" algn="just">
              <a:lnSpc>
                <a:spcPct val="120000"/>
              </a:lnSpc>
              <a:spcBef>
                <a:spcPts val="5"/>
              </a:spcBef>
              <a:spcAft>
                <a:spcPts val="0"/>
              </a:spcAft>
              <a:buSzPts val="1600"/>
              <a:buFont typeface="Times New Roman"/>
              <a:buChar char="–"/>
              <a:tabLst>
                <a:tab pos="810260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на </a:t>
            </a:r>
            <a:r>
              <a:rPr lang="ru-RU" sz="1600" b="1" i="1" dirty="0">
                <a:latin typeface="Times New Roman"/>
                <a:ea typeface="Times New Roman"/>
              </a:rPr>
              <a:t>социальном уровне</a:t>
            </a:r>
            <a:r>
              <a:rPr lang="ru-RU" sz="1600" i="1" dirty="0">
                <a:latin typeface="Times New Roman"/>
                <a:ea typeface="Times New Roman"/>
              </a:rPr>
              <a:t>, т. е. на уровне приспособления человека</a:t>
            </a:r>
            <a:r>
              <a:rPr lang="ru-RU" sz="1600" i="1" spc="-10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к социальным</a:t>
            </a:r>
            <a:r>
              <a:rPr lang="ru-RU" sz="1600" i="1" spc="10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особенностям</a:t>
            </a:r>
            <a:r>
              <a:rPr lang="ru-RU" sz="1600" i="1" spc="-10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в</a:t>
            </a:r>
            <a:r>
              <a:rPr lang="ru-RU" sz="1600" i="1" spc="10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обществе.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6506" y="2968144"/>
            <a:ext cx="4608560" cy="328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523" y="606257"/>
            <a:ext cx="10543222" cy="748891"/>
          </a:xfrm>
        </p:spPr>
        <p:txBody>
          <a:bodyPr/>
          <a:lstStyle/>
          <a:p>
            <a:pPr lvl="0" algn="ctr"/>
            <a:r>
              <a:rPr lang="ru-RU" sz="1600" b="1" dirty="0">
                <a:latin typeface="Times New Roman"/>
                <a:ea typeface="Times New Roman"/>
              </a:rPr>
              <a:t>Причины, вызывающие трудности в социально-педагогической</a:t>
            </a:r>
            <a:r>
              <a:rPr lang="ru-RU" sz="1600" b="1" spc="5" dirty="0">
                <a:latin typeface="Times New Roman"/>
                <a:ea typeface="Times New Roman"/>
              </a:rPr>
              <a:t> </a:t>
            </a:r>
            <a:r>
              <a:rPr lang="ru-RU" sz="1600" b="1" dirty="0" smtClean="0">
                <a:latin typeface="Times New Roman"/>
                <a:ea typeface="Times New Roman"/>
              </a:rPr>
              <a:t>работе</a:t>
            </a:r>
            <a:br>
              <a:rPr lang="ru-RU" sz="1600" b="1" dirty="0" smtClean="0">
                <a:latin typeface="Times New Roman"/>
                <a:ea typeface="Times New Roman"/>
              </a:rPr>
            </a:br>
            <a:r>
              <a:rPr lang="ru-RU" sz="1600" b="1" spc="-10" dirty="0" smtClean="0">
                <a:latin typeface="Times New Roman"/>
                <a:ea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</a:rPr>
              <a:t>с</a:t>
            </a:r>
            <a:r>
              <a:rPr lang="ru-RU" sz="1600" b="1" spc="-5" dirty="0">
                <a:latin typeface="Times New Roman"/>
                <a:ea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</a:rPr>
              <a:t>детьми-мигрантами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marL="342900" marR="201295" lvl="0" indent="-342900" algn="just">
              <a:lnSpc>
                <a:spcPct val="120000"/>
              </a:lnSpc>
              <a:spcAft>
                <a:spcPts val="0"/>
              </a:spcAft>
              <a:buSzPts val="1600"/>
              <a:buFont typeface="Times New Roman"/>
              <a:buChar char="–"/>
              <a:tabLst>
                <a:tab pos="821055" algn="l"/>
              </a:tabLst>
            </a:pPr>
            <a:r>
              <a:rPr lang="ru-RU" sz="1800" b="1" i="1" dirty="0">
                <a:latin typeface="Times New Roman"/>
                <a:ea typeface="Times New Roman"/>
              </a:rPr>
              <a:t>отсутствие</a:t>
            </a:r>
            <a:r>
              <a:rPr lang="ru-RU" sz="1800" dirty="0">
                <a:latin typeface="Times New Roman"/>
                <a:ea typeface="Times New Roman"/>
              </a:rPr>
              <a:t> у педагогов навыков личностно-ориентированного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взаимодействия</a:t>
            </a:r>
            <a:r>
              <a:rPr lang="ru-RU" sz="1800" spc="-1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с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детьми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мигрантов</a:t>
            </a:r>
            <a:r>
              <a:rPr lang="ru-RU" sz="1800" dirty="0" smtClean="0">
                <a:latin typeface="Times New Roman"/>
                <a:ea typeface="Times New Roman"/>
              </a:rPr>
              <a:t>;</a:t>
            </a:r>
          </a:p>
          <a:p>
            <a:pPr marR="201295" lvl="0" algn="just">
              <a:lnSpc>
                <a:spcPct val="120000"/>
              </a:lnSpc>
              <a:spcAft>
                <a:spcPts val="0"/>
              </a:spcAft>
              <a:buSzPts val="1600"/>
              <a:tabLst>
                <a:tab pos="821055" algn="l"/>
              </a:tabLst>
            </a:pPr>
            <a:endParaRPr lang="ru-RU" sz="1800" dirty="0">
              <a:latin typeface="Times New Roman"/>
              <a:ea typeface="Times New Roman"/>
            </a:endParaRPr>
          </a:p>
          <a:p>
            <a:pPr marL="342900" marR="198755" lvl="0" indent="-342900" algn="just">
              <a:lnSpc>
                <a:spcPct val="120000"/>
              </a:lnSpc>
              <a:spcBef>
                <a:spcPts val="5"/>
              </a:spcBef>
              <a:spcAft>
                <a:spcPts val="0"/>
              </a:spcAft>
              <a:buSzPts val="1600"/>
              <a:buFont typeface="Times New Roman"/>
              <a:buChar char="–"/>
              <a:tabLst>
                <a:tab pos="824230" algn="l"/>
              </a:tabLst>
            </a:pPr>
            <a:r>
              <a:rPr lang="ru-RU" sz="1800" b="1" i="1" dirty="0">
                <a:latin typeface="Times New Roman"/>
                <a:ea typeface="Times New Roman"/>
              </a:rPr>
              <a:t>неумение</a:t>
            </a:r>
            <a:r>
              <a:rPr lang="ru-RU" sz="1800" b="1" i="1" spc="16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профессионально</a:t>
            </a:r>
            <a:r>
              <a:rPr lang="ru-RU" sz="1800" spc="17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грамотно</a:t>
            </a:r>
            <a:r>
              <a:rPr lang="ru-RU" sz="1800" spc="16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выстраивать</a:t>
            </a:r>
            <a:r>
              <a:rPr lang="ru-RU" sz="1800" spc="16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отношения</a:t>
            </a:r>
            <a:r>
              <a:rPr lang="ru-RU" sz="1800" spc="-39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с учащимися на основе принципов диалога, толерантности, </a:t>
            </a:r>
            <a:r>
              <a:rPr lang="ru-RU" sz="1800" dirty="0" err="1">
                <a:latin typeface="Times New Roman"/>
                <a:ea typeface="Times New Roman"/>
              </a:rPr>
              <a:t>поликультурности</a:t>
            </a:r>
            <a:r>
              <a:rPr lang="ru-RU" sz="1800" dirty="0" smtClean="0">
                <a:latin typeface="Times New Roman"/>
                <a:ea typeface="Times New Roman"/>
              </a:rPr>
              <a:t>;</a:t>
            </a:r>
          </a:p>
          <a:p>
            <a:pPr marR="198755" lvl="0" algn="just">
              <a:lnSpc>
                <a:spcPct val="120000"/>
              </a:lnSpc>
              <a:spcBef>
                <a:spcPts val="5"/>
              </a:spcBef>
              <a:spcAft>
                <a:spcPts val="0"/>
              </a:spcAft>
              <a:buSzPts val="1600"/>
              <a:tabLst>
                <a:tab pos="824230" algn="l"/>
              </a:tabLst>
            </a:pPr>
            <a:endParaRPr lang="ru-RU" sz="1800" dirty="0">
              <a:latin typeface="Times New Roman"/>
              <a:ea typeface="Times New Roman"/>
            </a:endParaRPr>
          </a:p>
          <a:p>
            <a:pPr marL="342900" marR="198755" lvl="0" indent="-342900" algn="just">
              <a:lnSpc>
                <a:spcPct val="120000"/>
              </a:lnSpc>
              <a:spcAft>
                <a:spcPts val="0"/>
              </a:spcAft>
              <a:buSzPts val="1600"/>
              <a:buFont typeface="Times New Roman"/>
              <a:buChar char="–"/>
              <a:tabLst>
                <a:tab pos="828675" algn="l"/>
              </a:tabLst>
            </a:pPr>
            <a:r>
              <a:rPr lang="ru-RU" sz="1800" b="1" i="1" dirty="0">
                <a:latin typeface="Times New Roman"/>
                <a:ea typeface="Times New Roman"/>
              </a:rPr>
              <a:t>неготовность </a:t>
            </a:r>
            <a:r>
              <a:rPr lang="ru-RU" sz="1800" dirty="0">
                <a:latin typeface="Times New Roman"/>
                <a:ea typeface="Times New Roman"/>
              </a:rPr>
              <a:t>педагогов вступать в общение с детьми разных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этносов,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национальностей</a:t>
            </a:r>
            <a:r>
              <a:rPr lang="ru-RU" sz="1800" spc="40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и</a:t>
            </a:r>
            <a:r>
              <a:rPr lang="ru-RU" sz="1800" spc="40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культур</a:t>
            </a:r>
            <a:r>
              <a:rPr lang="ru-RU" sz="1800" spc="40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с</a:t>
            </a:r>
            <a:r>
              <a:rPr lang="ru-RU" sz="1800" spc="40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позиции</a:t>
            </a:r>
            <a:r>
              <a:rPr lang="ru-RU" sz="1800" spc="40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равенства</a:t>
            </a:r>
            <a:r>
              <a:rPr lang="ru-RU" sz="1800" spc="40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культур</a:t>
            </a:r>
            <a:r>
              <a:rPr lang="ru-RU" sz="1800" spc="-38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в любой (учебной, внеклассной, игровой) совместной деятельности;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отсутствие доступных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практико-ориентированных</a:t>
            </a:r>
            <a:r>
              <a:rPr lang="ru-RU" sz="1800" spc="40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социокультурных</a:t>
            </a:r>
            <a:r>
              <a:rPr lang="ru-RU" sz="1800" spc="-38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и</a:t>
            </a:r>
            <a:r>
              <a:rPr lang="ru-RU" sz="1800" spc="-1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поликультурных</a:t>
            </a:r>
            <a:r>
              <a:rPr lang="ru-RU" sz="1800" spc="1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технологий</a:t>
            </a:r>
            <a:r>
              <a:rPr lang="ru-RU" sz="1800" dirty="0" smtClean="0">
                <a:latin typeface="Times New Roman"/>
                <a:ea typeface="Times New Roman"/>
              </a:rPr>
              <a:t>;</a:t>
            </a:r>
          </a:p>
          <a:p>
            <a:pPr marR="198755" lvl="0" algn="just">
              <a:lnSpc>
                <a:spcPct val="120000"/>
              </a:lnSpc>
              <a:spcAft>
                <a:spcPts val="0"/>
              </a:spcAft>
              <a:buSzPts val="1600"/>
              <a:tabLst>
                <a:tab pos="828675" algn="l"/>
              </a:tabLst>
            </a:pPr>
            <a:endParaRPr lang="ru-RU" sz="1800" dirty="0">
              <a:latin typeface="Times New Roman"/>
              <a:ea typeface="Times New Roman"/>
            </a:endParaRPr>
          </a:p>
          <a:p>
            <a:pPr marL="342900" marR="197485" lvl="0" indent="-342900" algn="just">
              <a:lnSpc>
                <a:spcPct val="120000"/>
              </a:lnSpc>
              <a:spcAft>
                <a:spcPts val="0"/>
              </a:spcAft>
              <a:buSzPts val="1600"/>
              <a:buFont typeface="Times New Roman"/>
              <a:buChar char="–"/>
              <a:tabLst>
                <a:tab pos="845185" algn="l"/>
              </a:tabLst>
            </a:pPr>
            <a:r>
              <a:rPr lang="ru-RU" sz="1800" b="1" i="1" dirty="0">
                <a:latin typeface="Times New Roman"/>
                <a:ea typeface="Times New Roman"/>
              </a:rPr>
              <a:t>недостаточная</a:t>
            </a:r>
            <a:r>
              <a:rPr lang="ru-RU" sz="1800" dirty="0">
                <a:latin typeface="Times New Roman"/>
                <a:ea typeface="Times New Roman"/>
              </a:rPr>
              <a:t> подготовленность в установлении взаимодействия между социумом, образовательным учреждением, родителями,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органами власти и институтами гражданского общества в решении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вопросов,</a:t>
            </a:r>
            <a:r>
              <a:rPr lang="ru-RU" sz="1800" spc="-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касающихся</a:t>
            </a:r>
            <a:r>
              <a:rPr lang="ru-RU" sz="1800" spc="10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детей</a:t>
            </a:r>
            <a:r>
              <a:rPr lang="ru-RU" sz="1800" spc="5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мигрантов.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57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693" y="339523"/>
            <a:ext cx="11087052" cy="793317"/>
          </a:xfrm>
        </p:spPr>
        <p:txBody>
          <a:bodyPr/>
          <a:lstStyle/>
          <a:p>
            <a:pPr marL="457200" marR="702945" lvl="1" algn="r">
              <a:lnSpc>
                <a:spcPct val="120000"/>
              </a:lnSpc>
              <a:spcAft>
                <a:spcPts val="0"/>
              </a:spcAft>
              <a:buSzPts val="1600"/>
              <a:tabLst>
                <a:tab pos="1058545" algn="l"/>
              </a:tabLst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Психолого-педагогическое сопровождение  </a:t>
            </a:r>
            <a:r>
              <a:rPr lang="ru-RU" sz="2000" b="1" spc="-385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детей</a:t>
            </a:r>
            <a:r>
              <a:rPr lang="ru-RU" sz="2000" b="1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мигрантов</a:t>
            </a:r>
            <a:r>
              <a:rPr lang="ru-RU" sz="2000" b="1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в</a:t>
            </a:r>
            <a:r>
              <a:rPr lang="ru-RU" sz="2000" b="1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начальной школе</a:t>
            </a:r>
            <a:br>
              <a:rPr lang="ru-RU" sz="2000" b="1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838200" y="1132840"/>
            <a:ext cx="10526545" cy="48308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73" b="-133"/>
          <a:stretch/>
        </p:blipFill>
        <p:spPr bwMode="auto">
          <a:xfrm>
            <a:off x="2812400" y="894292"/>
            <a:ext cx="5933521" cy="5587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0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523" y="606257"/>
            <a:ext cx="10543222" cy="921712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/>
                <a:ea typeface="Times New Roman"/>
              </a:rPr>
              <a:t>Основные </a:t>
            </a:r>
            <a:r>
              <a:rPr lang="ru-RU" sz="2000" b="1" dirty="0" smtClean="0">
                <a:latin typeface="Times New Roman"/>
                <a:ea typeface="Times New Roman"/>
              </a:rPr>
              <a:t>  направления   и   особенности   языковой   работы</a:t>
            </a:r>
            <a:r>
              <a:rPr lang="ru-RU" sz="2000" b="1" spc="-385" dirty="0" smtClean="0">
                <a:latin typeface="Times New Roman"/>
                <a:ea typeface="Times New Roman"/>
              </a:rPr>
              <a:t> </a:t>
            </a:r>
            <a:br>
              <a:rPr lang="ru-RU" sz="2000" b="1" spc="-385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с</a:t>
            </a:r>
            <a:r>
              <a:rPr lang="ru-RU" sz="2000" b="1" spc="-30" dirty="0" smtClean="0">
                <a:latin typeface="Times New Roman"/>
                <a:ea typeface="Times New Roman"/>
              </a:rPr>
              <a:t>   </a:t>
            </a:r>
            <a:r>
              <a:rPr lang="ru-RU" sz="2000" b="1" dirty="0" smtClean="0">
                <a:latin typeface="Times New Roman"/>
                <a:ea typeface="Times New Roman"/>
              </a:rPr>
              <a:t>учащимися-</a:t>
            </a:r>
            <a:r>
              <a:rPr lang="ru-RU" sz="2000" b="1" dirty="0" err="1" smtClean="0">
                <a:latin typeface="Times New Roman"/>
                <a:ea typeface="Times New Roman"/>
              </a:rPr>
              <a:t>инофонами</a:t>
            </a:r>
            <a:r>
              <a:rPr lang="ru-RU" sz="2000" b="1" spc="-15" dirty="0" smtClean="0">
                <a:latin typeface="Times New Roman"/>
                <a:ea typeface="Times New Roman"/>
              </a:rPr>
              <a:t>   </a:t>
            </a:r>
            <a:r>
              <a:rPr lang="ru-RU" sz="2000" b="1" dirty="0" smtClean="0">
                <a:latin typeface="Times New Roman"/>
                <a:ea typeface="Times New Roman"/>
              </a:rPr>
              <a:t>и</a:t>
            </a:r>
            <a:r>
              <a:rPr lang="ru-RU" sz="2000" b="1" spc="-25" dirty="0" smtClean="0">
                <a:latin typeface="Times New Roman"/>
                <a:ea typeface="Times New Roman"/>
              </a:rPr>
              <a:t>    </a:t>
            </a:r>
            <a:r>
              <a:rPr lang="ru-RU" sz="2000" b="1" dirty="0" smtClean="0">
                <a:latin typeface="Times New Roman"/>
                <a:ea typeface="Times New Roman"/>
              </a:rPr>
              <a:t>билингвами</a:t>
            </a:r>
            <a:r>
              <a:rPr lang="ru-RU" sz="2000" b="1" spc="-15" dirty="0" smtClean="0">
                <a:latin typeface="Times New Roman"/>
                <a:ea typeface="Times New Roman"/>
              </a:rPr>
              <a:t>   </a:t>
            </a:r>
            <a:r>
              <a:rPr lang="ru-RU" sz="2000" b="1" dirty="0" smtClean="0">
                <a:latin typeface="Times New Roman"/>
                <a:ea typeface="Times New Roman"/>
              </a:rPr>
              <a:t>в</a:t>
            </a:r>
            <a:r>
              <a:rPr lang="ru-RU" sz="2000" b="1" spc="-30" dirty="0" smtClean="0">
                <a:latin typeface="Times New Roman"/>
                <a:ea typeface="Times New Roman"/>
              </a:rPr>
              <a:t>   </a:t>
            </a:r>
            <a:r>
              <a:rPr lang="ru-RU" sz="2000" b="1" dirty="0" smtClean="0">
                <a:latin typeface="Times New Roman"/>
                <a:ea typeface="Times New Roman"/>
              </a:rPr>
              <a:t>начальной</a:t>
            </a:r>
            <a:r>
              <a:rPr lang="ru-RU" sz="2000" b="1" spc="-20" dirty="0" smtClean="0">
                <a:latin typeface="Times New Roman"/>
                <a:ea typeface="Times New Roman"/>
              </a:rPr>
              <a:t>   </a:t>
            </a:r>
            <a:r>
              <a:rPr lang="ru-RU" sz="2000" b="1" dirty="0" smtClean="0">
                <a:latin typeface="Times New Roman"/>
                <a:ea typeface="Times New Roman"/>
              </a:rPr>
              <a:t>школе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742950" lvl="1" indent="-285750">
              <a:buSzPts val="1600"/>
              <a:buFont typeface="Times New Roman"/>
              <a:buChar char="–"/>
              <a:tabLst>
                <a:tab pos="725170" algn="l"/>
              </a:tabLst>
            </a:pPr>
            <a:r>
              <a:rPr lang="ru-RU" dirty="0">
                <a:latin typeface="Times New Roman"/>
                <a:ea typeface="Times New Roman"/>
              </a:rPr>
              <a:t>освоение</a:t>
            </a:r>
            <a:r>
              <a:rPr lang="ru-RU" spc="-1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лексики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marL="457200" lvl="1" indent="0">
              <a:buSzPts val="1600"/>
              <a:buNone/>
              <a:tabLst>
                <a:tab pos="725170" algn="l"/>
              </a:tabLst>
            </a:pPr>
            <a:endParaRPr lang="ru-RU" sz="1800" dirty="0">
              <a:latin typeface="Times New Roman"/>
              <a:ea typeface="Times New Roman"/>
            </a:endParaRPr>
          </a:p>
          <a:p>
            <a:pPr marL="742950" lvl="1" indent="-285750">
              <a:spcBef>
                <a:spcPts val="370"/>
              </a:spcBef>
              <a:buSzPts val="1600"/>
              <a:buFont typeface="Times New Roman"/>
              <a:buChar char="–"/>
              <a:tabLst>
                <a:tab pos="725170" algn="l"/>
              </a:tabLst>
            </a:pPr>
            <a:r>
              <a:rPr lang="ru-RU" dirty="0">
                <a:latin typeface="Times New Roman"/>
                <a:ea typeface="Times New Roman"/>
              </a:rPr>
              <a:t>обогащение</a:t>
            </a:r>
            <a:r>
              <a:rPr lang="ru-RU" spc="-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</a:t>
            </a:r>
            <a:r>
              <a:rPr lang="ru-RU" spc="-2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активизация</a:t>
            </a:r>
            <a:r>
              <a:rPr lang="ru-RU" spc="-1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словаря</a:t>
            </a:r>
            <a:r>
              <a:rPr lang="ru-RU" spc="-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учащихся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marL="457200" lvl="1" indent="0">
              <a:spcBef>
                <a:spcPts val="370"/>
              </a:spcBef>
              <a:buSzPts val="1600"/>
              <a:buNone/>
              <a:tabLst>
                <a:tab pos="725170" algn="l"/>
              </a:tabLst>
            </a:pPr>
            <a:endParaRPr lang="ru-RU" sz="1800" dirty="0">
              <a:latin typeface="Times New Roman"/>
              <a:ea typeface="Times New Roman"/>
            </a:endParaRPr>
          </a:p>
          <a:p>
            <a:pPr marL="742950" lvl="1" indent="-285750">
              <a:spcBef>
                <a:spcPts val="365"/>
              </a:spcBef>
              <a:buSzPts val="1600"/>
              <a:buFont typeface="Times New Roman"/>
              <a:buChar char="–"/>
              <a:tabLst>
                <a:tab pos="725170" algn="l"/>
              </a:tabLst>
            </a:pPr>
            <a:r>
              <a:rPr lang="ru-RU" dirty="0">
                <a:latin typeface="Times New Roman"/>
                <a:ea typeface="Times New Roman"/>
              </a:rPr>
              <a:t>фонетическая</a:t>
            </a:r>
            <a:r>
              <a:rPr lang="ru-RU" spc="-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работа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marL="457200" lvl="1" indent="0">
              <a:spcBef>
                <a:spcPts val="365"/>
              </a:spcBef>
              <a:buSzPts val="1600"/>
              <a:buNone/>
              <a:tabLst>
                <a:tab pos="725170" algn="l"/>
              </a:tabLst>
            </a:pPr>
            <a:endParaRPr lang="ru-RU" sz="1800" dirty="0">
              <a:latin typeface="Times New Roman"/>
              <a:ea typeface="Times New Roman"/>
            </a:endParaRPr>
          </a:p>
          <a:p>
            <a:pPr marL="742950" lvl="1" indent="-285750">
              <a:spcBef>
                <a:spcPts val="370"/>
              </a:spcBef>
              <a:buSzPts val="1600"/>
              <a:buFont typeface="Times New Roman"/>
              <a:buChar char="–"/>
              <a:tabLst>
                <a:tab pos="725170" algn="l"/>
              </a:tabLst>
            </a:pPr>
            <a:r>
              <a:rPr lang="ru-RU" dirty="0">
                <a:latin typeface="Times New Roman"/>
                <a:ea typeface="Times New Roman"/>
              </a:rPr>
              <a:t>освоение</a:t>
            </a:r>
            <a:r>
              <a:rPr lang="ru-RU" spc="-2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грамматики</a:t>
            </a:r>
            <a:r>
              <a:rPr lang="ru-RU" spc="-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русского</a:t>
            </a:r>
            <a:r>
              <a:rPr lang="ru-RU" spc="-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языка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marL="457200" lvl="1" indent="0">
              <a:spcBef>
                <a:spcPts val="370"/>
              </a:spcBef>
              <a:buSzPts val="1600"/>
              <a:buNone/>
              <a:tabLst>
                <a:tab pos="725170" algn="l"/>
              </a:tabLst>
            </a:pPr>
            <a:endParaRPr lang="ru-RU" sz="1800" dirty="0">
              <a:latin typeface="Times New Roman"/>
              <a:ea typeface="Times New Roman"/>
            </a:endParaRPr>
          </a:p>
          <a:p>
            <a:pPr marL="742950" lvl="1" indent="-285750">
              <a:spcBef>
                <a:spcPts val="370"/>
              </a:spcBef>
              <a:buSzPts val="1600"/>
              <a:buFont typeface="Times New Roman"/>
              <a:buChar char="–"/>
              <a:tabLst>
                <a:tab pos="725170" algn="l"/>
              </a:tabLst>
            </a:pPr>
            <a:r>
              <a:rPr lang="ru-RU" dirty="0">
                <a:latin typeface="Times New Roman"/>
                <a:ea typeface="Times New Roman"/>
              </a:rPr>
              <a:t>развитие</a:t>
            </a:r>
            <a:r>
              <a:rPr lang="ru-RU" spc="-2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речи.</a:t>
            </a:r>
            <a:endParaRPr lang="ru-RU" sz="1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1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0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395</Words>
  <Application>Microsoft Office PowerPoint</Application>
  <PresentationFormat>Произвольный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Bebas Neue Bold</vt:lpstr>
      <vt:lpstr>Bebas Neue Regular</vt:lpstr>
      <vt:lpstr>Times New Roman</vt:lpstr>
      <vt:lpstr>Circe</vt:lpstr>
      <vt:lpstr>Wingdings</vt:lpstr>
      <vt:lpstr>Arial Unicode MS</vt:lpstr>
      <vt:lpstr>Тема Office</vt:lpstr>
      <vt:lpstr> ВОЗМОЖНОСТИ И РИСКИ ОБУЧЕНИЯ ДЕТЕЙ МИГРАНТОВ  ИЗ БЛИЖНЕГО ЗАРУБЕЖЬЯ В ОБЩЕОБРАЗОВАТЕЛЬНОЙ ШКОЛЕ. </vt:lpstr>
      <vt:lpstr> Образовательная  среда  является  одним  из  важных  условий  успешной интеграции  мигрантов  в  социум. </vt:lpstr>
      <vt:lpstr>Презентация PowerPoint</vt:lpstr>
      <vt:lpstr>Причины, вызывающие трудности в социально-педагогической работе  с детьми-мигрантами </vt:lpstr>
      <vt:lpstr>Психолого-педагогическое сопровождение   детей мигрантов в начальной школе </vt:lpstr>
      <vt:lpstr>Основные   направления   и   особенности   языковой   работы  с   учащимися-инофонами   и    билингвами   в   начальной   школе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Gregory</dc:creator>
  <cp:lastModifiedBy>user</cp:lastModifiedBy>
  <cp:revision>40</cp:revision>
  <dcterms:created xsi:type="dcterms:W3CDTF">2015-10-03T08:13:02Z</dcterms:created>
  <dcterms:modified xsi:type="dcterms:W3CDTF">2023-02-26T10:54:06Z</dcterms:modified>
</cp:coreProperties>
</file>